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4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6312D-CF46-4066-A25B-4CE421CE8690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3407-2B78-48EF-ABD6-9410E00B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2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3407-2B78-48EF-ABD6-9410E00B11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5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8358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6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6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0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7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6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8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3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9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8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3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A34470-8382-46CF-B05B-9B82FD09C717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553927-11C2-4919-AA92-F66F6C711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  <p:sldLayoutId id="2147484358" r:id="rId14"/>
    <p:sldLayoutId id="2147484359" r:id="rId15"/>
    <p:sldLayoutId id="2147484360" r:id="rId16"/>
    <p:sldLayoutId id="2147484361" r:id="rId17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426896" cy="26753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Использование    современных педагогических технологий    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в  образовательном процессе ДОУ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424936" cy="3155776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Человек не может по настоящему усовершенствоваться, если не помогает усовершенствоваться другим.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Ч. Диккенс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</a:pPr>
            <a:endParaRPr lang="ru-RU" sz="1400" b="1" dirty="0" smtClean="0">
              <a:solidFill>
                <a:srgbClr val="00206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</a:pPr>
            <a:endParaRPr lang="ru-RU" sz="1400" b="1" dirty="0" smtClean="0">
              <a:solidFill>
                <a:srgbClr val="00206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</a:pP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Выполнила</a:t>
            </a:r>
            <a:r>
              <a:rPr lang="ru-RU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: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Гуцу</a:t>
            </a: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Н.П. 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                            старший воспитатель </a:t>
            </a:r>
          </a:p>
          <a:p>
            <a:pPr lvl="0">
              <a:spcBef>
                <a:spcPts val="0"/>
              </a:spcBef>
              <a:buClr>
                <a:prstClr val="white">
                  <a:shade val="95000"/>
                </a:prstClr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МБДОУ д/с № 10 «Золушка» г. Охи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8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Игровая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технология</a:t>
            </a:r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92696"/>
            <a:ext cx="8382000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Цель</a:t>
            </a:r>
            <a:r>
              <a:rPr lang="ru-RU" sz="2200" b="1" dirty="0">
                <a:solidFill>
                  <a:srgbClr val="002060"/>
                </a:solidFill>
              </a:rPr>
              <a:t>:</a:t>
            </a:r>
            <a:r>
              <a:rPr lang="ru-RU" sz="2200" b="1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Р</a:t>
            </a:r>
            <a:r>
              <a:rPr lang="ru-RU" sz="2200" dirty="0" smtClean="0">
                <a:solidFill>
                  <a:srgbClr val="0070C0"/>
                </a:solidFill>
              </a:rPr>
              <a:t>аскрытие </a:t>
            </a:r>
            <a:r>
              <a:rPr lang="ru-RU" sz="2200" dirty="0">
                <a:solidFill>
                  <a:srgbClr val="0070C0"/>
                </a:solidFill>
              </a:rPr>
              <a:t>личностных способностей детей через актуализацию познавательного опыта в процессе игровой деятельности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  <a:endParaRPr lang="ru-RU" sz="2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практике игровая деятельность выполняет функции: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развлекательная </a:t>
            </a:r>
            <a:r>
              <a:rPr lang="ru-RU" sz="1800" dirty="0">
                <a:solidFill>
                  <a:srgbClr val="0070C0"/>
                </a:solidFill>
              </a:rPr>
              <a:t>(основная функция игры — развлечь, </a:t>
            </a:r>
            <a:r>
              <a:rPr lang="ru-RU" sz="1800" dirty="0" smtClean="0">
                <a:solidFill>
                  <a:srgbClr val="0070C0"/>
                </a:solidFill>
              </a:rPr>
              <a:t>доставить удовольствие, воодушевить</a:t>
            </a:r>
            <a:r>
              <a:rPr lang="ru-RU" sz="1800" dirty="0">
                <a:solidFill>
                  <a:srgbClr val="0070C0"/>
                </a:solidFill>
              </a:rPr>
              <a:t>, пробудить интерес);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коммуникативная</a:t>
            </a:r>
            <a:r>
              <a:rPr lang="ru-RU" sz="1800" dirty="0">
                <a:solidFill>
                  <a:srgbClr val="0070C0"/>
                </a:solidFill>
              </a:rPr>
              <a:t>: освоение диалектики общения;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самореализация </a:t>
            </a:r>
            <a:r>
              <a:rPr lang="ru-RU" sz="1800" dirty="0">
                <a:solidFill>
                  <a:srgbClr val="0070C0"/>
                </a:solidFill>
              </a:rPr>
              <a:t>в игре как на «полигоне человеческой практики»;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терапевтическая</a:t>
            </a:r>
            <a:r>
              <a:rPr lang="ru-RU" sz="1800" dirty="0">
                <a:solidFill>
                  <a:srgbClr val="0070C0"/>
                </a:solidFill>
              </a:rPr>
              <a:t>: преодоление различных трудностей, возникающих </a:t>
            </a:r>
            <a:r>
              <a:rPr lang="ru-RU" sz="1800" dirty="0" smtClean="0">
                <a:solidFill>
                  <a:srgbClr val="0070C0"/>
                </a:solidFill>
              </a:rPr>
              <a:t>в других </a:t>
            </a:r>
            <a:r>
              <a:rPr lang="ru-RU" sz="1800" dirty="0">
                <a:solidFill>
                  <a:srgbClr val="0070C0"/>
                </a:solidFill>
              </a:rPr>
              <a:t>видах жизнедеятельности;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диагностическая</a:t>
            </a:r>
            <a:r>
              <a:rPr lang="ru-RU" sz="1800" dirty="0">
                <a:solidFill>
                  <a:srgbClr val="0070C0"/>
                </a:solidFill>
              </a:rPr>
              <a:t>: выявление отклонений от нормативного поведения, самопознание в процессе игры;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коррекционная</a:t>
            </a:r>
            <a:r>
              <a:rPr lang="ru-RU" sz="1800" dirty="0">
                <a:solidFill>
                  <a:srgbClr val="0070C0"/>
                </a:solidFill>
              </a:rPr>
              <a:t>: внесение позитивных </a:t>
            </a:r>
            <a:r>
              <a:rPr lang="ru-RU" sz="1800" dirty="0" smtClean="0">
                <a:solidFill>
                  <a:srgbClr val="0070C0"/>
                </a:solidFill>
              </a:rPr>
              <a:t>изменений в </a:t>
            </a:r>
            <a:r>
              <a:rPr lang="ru-RU" sz="1800" dirty="0">
                <a:solidFill>
                  <a:srgbClr val="0070C0"/>
                </a:solidFill>
              </a:rPr>
              <a:t>структуру личностных показателей; </a:t>
            </a:r>
            <a:endParaRPr lang="ru-RU" sz="1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межнациональная коммуникация: усвоение</a:t>
            </a:r>
            <a:endParaRPr lang="ru-RU" sz="1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единых </a:t>
            </a:r>
            <a:r>
              <a:rPr lang="ru-RU" sz="1800" dirty="0">
                <a:solidFill>
                  <a:srgbClr val="0070C0"/>
                </a:solidFill>
              </a:rPr>
              <a:t>для всех людей социокультурных 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ценностей</a:t>
            </a:r>
            <a:r>
              <a:rPr lang="ru-RU" sz="1800" dirty="0">
                <a:solidFill>
                  <a:srgbClr val="0070C0"/>
                </a:solidFill>
              </a:rPr>
              <a:t>; </a:t>
            </a:r>
            <a:endParaRPr lang="ru-RU" sz="1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</a:rPr>
              <a:t>социализация</a:t>
            </a:r>
            <a:r>
              <a:rPr lang="ru-RU" sz="1800" dirty="0">
                <a:solidFill>
                  <a:srgbClr val="0070C0"/>
                </a:solidFill>
              </a:rPr>
              <a:t>: включение в систему 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общественных </a:t>
            </a:r>
            <a:r>
              <a:rPr lang="ru-RU" sz="1800" dirty="0">
                <a:solidFill>
                  <a:srgbClr val="0070C0"/>
                </a:solidFill>
              </a:rPr>
              <a:t>отношений, усвоение 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норм </a:t>
            </a:r>
            <a:r>
              <a:rPr lang="ru-RU" sz="1800" dirty="0">
                <a:solidFill>
                  <a:srgbClr val="0070C0"/>
                </a:solidFill>
              </a:rPr>
              <a:t>человеческого общежития.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LISA\Desktop\20271205\DSC091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385820" cy="22529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143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ookman Old Style" pitchFamily="18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аключение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Применение инновационных технологий способствует повышению качества образования; повышение квалификации педагогов, применение педагогического опыта и его систематизация; использование компьютерных технологий воспитанниками; создание  и укрепление здоровья воспитанников; повышение качества обучения и воспитания.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Рисунки\блокноты книги ручки карандаши\51437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67" b="93667" l="10000" r="90000">
                        <a14:foregroundMark x1="40000" y1="27667" x2="40000" y2="27667"/>
                        <a14:foregroundMark x1="41000" y1="31000" x2="41000" y2="31000"/>
                        <a14:foregroundMark x1="43500" y1="39667" x2="43500" y2="39667"/>
                        <a14:foregroundMark x1="43500" y1="48333" x2="43500" y2="48333"/>
                        <a14:foregroundMark x1="40750" y1="39667" x2="40750" y2="39667"/>
                        <a14:foregroundMark x1="40750" y1="49667" x2="40750" y2="49667"/>
                        <a14:foregroundMark x1="43250" y1="57000" x2="43250" y2="57000"/>
                        <a14:foregroundMark x1="44250" y1="63667" x2="44250" y2="63667"/>
                        <a14:foregroundMark x1="38500" y1="59333" x2="38500" y2="59333"/>
                        <a14:foregroundMark x1="41000" y1="48667" x2="41000" y2="48667"/>
                        <a14:foregroundMark x1="41000" y1="40000" x2="41000" y2="40000"/>
                        <a14:foregroundMark x1="39000" y1="32667" x2="39000" y2="32667"/>
                        <a14:foregroundMark x1="65000" y1="25000" x2="65000" y2="25000"/>
                        <a14:foregroundMark x1="61750" y1="42667" x2="61750" y2="42667"/>
                        <a14:foregroundMark x1="63000" y1="63000" x2="63000" y2="63000"/>
                        <a14:foregroundMark x1="45000" y1="84333" x2="45000" y2="84333"/>
                        <a14:foregroundMark x1="56000" y1="75000" x2="560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56" r="23111"/>
          <a:stretch/>
        </p:blipFill>
        <p:spPr bwMode="auto">
          <a:xfrm>
            <a:off x="6553200" y="152400"/>
            <a:ext cx="2184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133600"/>
            <a:ext cx="7704667" cy="333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b="1" dirty="0" smtClean="0"/>
              <a:t>Инновационные процессы на современном этапе развития общества затрагивают     в первую </a:t>
            </a:r>
            <a:r>
              <a:rPr lang="ru-RU" b="1" dirty="0"/>
              <a:t>о</a:t>
            </a:r>
            <a:r>
              <a:rPr lang="ru-RU" b="1" dirty="0" smtClean="0"/>
              <a:t>чередь систему дошкольного образования, как начальную </a:t>
            </a:r>
            <a:r>
              <a:rPr lang="ru-RU" b="1" dirty="0"/>
              <a:t>с</a:t>
            </a:r>
            <a:r>
              <a:rPr lang="ru-RU" b="1" dirty="0" smtClean="0"/>
              <a:t>тупень раскрытия потенциальных  способностей ребенка. Развитие дошкольного образования, переход на новый качественный уровень, не может осуществляться без разработки инновационных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2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7848600" cy="230425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Технология</a:t>
            </a:r>
            <a:r>
              <a:rPr lang="ru-RU" sz="2800" b="1" dirty="0"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-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это искусство, мастерство, умение, совокупность методов обработки, изменения состояния.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14600"/>
            <a:ext cx="8001000" cy="3810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Структура педагогической технологии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  <a:endParaRPr lang="ru-RU" sz="3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Концептуальность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– это научная база технологии, т.е. психолого-педагогические идеи, которые заложены в ее фундамент;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Системность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должна обладать: логикой процесса, взаимосвязью частей, целостностью;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Управляемость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проектирование процесса обучения, варьирование средств и методов;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Эффективность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– по результатам, быть эффективными, достижение определенного стандарта;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Воспроизводимость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возможность применения образовательной технологии в образовательных учреждениях.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Современные образовательные технологии 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04864"/>
            <a:ext cx="8001000" cy="411973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здоровьесберегающая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технология;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технология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проектной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деятельности;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технология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исследовательской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деятельности;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информационно-коммуникационная технология;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личностно-ориентированная технология;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игровая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технология и др.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1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24" y="116632"/>
            <a:ext cx="8832169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Bookman Old Style" pitchFamily="18" charset="0"/>
              </a:rPr>
              <a:t>Здоровьесберегающая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 технология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34400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Bookman Old Style" pitchFamily="18" charset="0"/>
              </a:rPr>
              <a:t>Цель</a:t>
            </a:r>
            <a:r>
              <a:rPr lang="ru-RU" sz="1900" b="1" dirty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/>
              </a:rPr>
              <a:t>Обеспечение ребенку возможности сохранения здоровья, формирование у него необходимых знаний, умений, навыков по здоровому образу жизни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  <a:endParaRPr lang="ru-RU" sz="19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Классификация   </a:t>
            </a:r>
            <a:r>
              <a:rPr lang="ru-RU" sz="26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здоровьесберегающей</a:t>
            </a:r>
            <a:r>
              <a:rPr lang="ru-RU" sz="2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технологии: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медико-профилактическая;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физкультурно-оздоровительная;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социально-психологического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благополучия ребенка;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здоровьесбережение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здоровьеобогащение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педагогов;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образовательная;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обучение здоровому образу жизни;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педагогическая  технология активной сенсорно-развивающей  среды.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F:\Наталья\черкасова\фотогалерея\DSC04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9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Технология  проектной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68760"/>
            <a:ext cx="8660696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Цель:</a:t>
            </a:r>
            <a:r>
              <a:rPr lang="ru-RU" sz="2400" dirty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азвитие и обогащение социально-личностного опыта ,свободной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творческой личности ребенка.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Главным в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проектной деятельности является самостоятельная деятельность детей – исследовательская, познавательная, продуктивная, в процессе которой ребенок познает окружающий мир и воплощает новые знания в реальные продукты.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Виды  проектов: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* исследовательские;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* информационные;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* творческие;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ролевые, игровые;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практико-ориентированные.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9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Технология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исследовательской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26820"/>
            <a:ext cx="7315200" cy="54864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000" b="1" dirty="0">
                <a:solidFill>
                  <a:srgbClr val="002060"/>
                </a:solidFill>
              </a:rPr>
              <a:t>Цель:</a:t>
            </a:r>
            <a:r>
              <a:rPr lang="ru-RU" sz="5000" dirty="0"/>
              <a:t> </a:t>
            </a:r>
            <a:r>
              <a:rPr lang="ru-RU" sz="5000" b="1" dirty="0">
                <a:solidFill>
                  <a:schemeClr val="accent1">
                    <a:lumMod val="75000"/>
                  </a:schemeClr>
                </a:solidFill>
              </a:rPr>
              <a:t>Сформировать у дошкольников основные ключевые компетенции, способность к исследовательскому типу мышления</a:t>
            </a:r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Методы  и  </a:t>
            </a:r>
            <a:r>
              <a:rPr lang="ru-RU" sz="6000" b="1" dirty="0">
                <a:solidFill>
                  <a:srgbClr val="002060"/>
                </a:solidFill>
              </a:rPr>
              <a:t>приемы </a:t>
            </a:r>
            <a:r>
              <a:rPr lang="ru-RU" sz="6000" b="1" dirty="0" smtClean="0">
                <a:solidFill>
                  <a:srgbClr val="002060"/>
                </a:solidFill>
              </a:rPr>
              <a:t> организации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экспериментально </a:t>
            </a:r>
            <a:r>
              <a:rPr lang="ru-RU" sz="6000" b="1" dirty="0">
                <a:solidFill>
                  <a:srgbClr val="002060"/>
                </a:solidFill>
              </a:rPr>
              <a:t>– исследовательской деятельности</a:t>
            </a:r>
            <a:r>
              <a:rPr lang="ru-RU" sz="60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постановка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и решение вопросов проблемного характера;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наблюдения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моделирование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(создание моделей об изменениях в неживой природе);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опыты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фиксация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результатов: наблюдений, опытов, экспериментов,  </a:t>
            </a: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  трудовой 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погружение» в краски, звуки, запахи </a:t>
            </a:r>
            <a:endParaRPr lang="ru-RU" sz="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образы природы;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подражание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голосам и звукам природы;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использование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художественного слова;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дидактические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игры, игровые </a:t>
            </a:r>
            <a:endParaRPr lang="ru-RU" sz="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обучающие и творчески развивающие 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ситуации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5000" dirty="0" smtClean="0">
                <a:solidFill>
                  <a:schemeClr val="tx2">
                    <a:lumMod val="50000"/>
                  </a:schemeClr>
                </a:solidFill>
              </a:rPr>
              <a:t>трудовые </a:t>
            </a:r>
            <a:r>
              <a:rPr lang="ru-RU" sz="5000" dirty="0">
                <a:solidFill>
                  <a:schemeClr val="tx2">
                    <a:lumMod val="50000"/>
                  </a:schemeClr>
                </a:solidFill>
              </a:rPr>
              <a:t>поручения, действия.</a:t>
            </a:r>
          </a:p>
          <a:p>
            <a:pPr marL="0" indent="0">
              <a:buNone/>
            </a:pPr>
            <a:endParaRPr lang="ru-RU" sz="5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F:\1 ФОто\Рябинка фото\DSC038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2762250" cy="21666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Рисунок 6" descr="F:\1 ФОто\Геля\DSC046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10298"/>
          <a:stretch/>
        </p:blipFill>
        <p:spPr bwMode="auto">
          <a:xfrm>
            <a:off x="6705600" y="1905000"/>
            <a:ext cx="2192867" cy="22891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Информационно-коммуникационная технология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68760"/>
            <a:ext cx="8583488" cy="54726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Цель:</a:t>
            </a:r>
            <a:r>
              <a:rPr lang="ru-RU" sz="2200" dirty="0"/>
              <a:t>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Повышение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качества  воспитательно -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образовательного процесса через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совершенствование  информационной  культуры  и 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активное использование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современных информационных технологий (компьютер, интерактивная доска, планшет и др.)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Использование  компьютерной  технологии 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помогает: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привлекать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пассивных слушателей к активной деятельности;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делать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образовательную деятельность более наглядной и интенсивной;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формировать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информационную культуру у детей;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активизировать познавательный  интерес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реализовывать личностно-ориентированный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 и дифференцированный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подходы в обучении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формировать интерес воспитателя к работе;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активизировать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мыслительные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процессы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(анализ, синтез, сравнение 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    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др.)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9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Личностно - ориентированная 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776"/>
            <a:ext cx="851148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Цель: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70C0"/>
                </a:solidFill>
              </a:rPr>
              <a:t>Развитие личности ребёнка</a:t>
            </a:r>
            <a:r>
              <a:rPr lang="ru-RU" sz="1600" dirty="0" smtClean="0">
                <a:solidFill>
                  <a:srgbClr val="0070C0"/>
                </a:solidFill>
              </a:rPr>
              <a:t>, обеспечение комфортных условий в семье и ДОУ,  </a:t>
            </a:r>
            <a:r>
              <a:rPr lang="ru-RU" sz="1600" dirty="0">
                <a:solidFill>
                  <a:srgbClr val="0070C0"/>
                </a:solidFill>
              </a:rPr>
              <a:t>его индивидуальности и неповторимости; 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развитие </a:t>
            </a:r>
            <a:r>
              <a:rPr lang="ru-RU" sz="1600" dirty="0" smtClean="0">
                <a:solidFill>
                  <a:srgbClr val="0070C0"/>
                </a:solidFill>
              </a:rPr>
              <a:t> бесконфликтных и безопасных условий ее развития, реализации имеющихся природных потенциалов.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Принципы  личностно-ориентированной   технологии 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Построение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доверительных отношений с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малышом.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Общение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с ребенком на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равных.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Уважение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личности и достоинства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маленького человечка.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Построение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обучения таким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образом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, чтобы учитывались </a:t>
            </a:r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особенности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</a:rPr>
              <a:t>каждого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конкретного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07902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633</TotalTime>
  <Words>736</Words>
  <Application>Microsoft Office PowerPoint</Application>
  <PresentationFormat>Экран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Параллакс</vt:lpstr>
      <vt:lpstr>Использование    современных педагогических технологий     в  образовательном процессе ДОУ </vt:lpstr>
      <vt:lpstr>Актуальность</vt:lpstr>
      <vt:lpstr>Технология - это искусство, мастерство, умение, совокупность методов обработки, изменения состояния.</vt:lpstr>
      <vt:lpstr>Современные образовательные технологии </vt:lpstr>
      <vt:lpstr>Здоровьесберегающая  технология</vt:lpstr>
      <vt:lpstr>Технология  проектной деятельности</vt:lpstr>
      <vt:lpstr>Технология  исследовательской деятельности</vt:lpstr>
      <vt:lpstr>Информационно-коммуникационная технология</vt:lpstr>
      <vt:lpstr>Личностно - ориентированная технология</vt:lpstr>
      <vt:lpstr>Игровая  технология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  СОВРЕМЕННЫХ   ПЕДАГОГИЧЕСКИХ  ТЕХНОЛОГИЙ  В  УЧЕБНО – ВОСПИТАТЕЛЬНОМ ПРОЦЕССЕ  ДОУ</dc:title>
  <dc:creator>ЛАРИСА</dc:creator>
  <cp:lastModifiedBy>LISA</cp:lastModifiedBy>
  <cp:revision>71</cp:revision>
  <dcterms:created xsi:type="dcterms:W3CDTF">2014-01-31T03:57:37Z</dcterms:created>
  <dcterms:modified xsi:type="dcterms:W3CDTF">2018-01-30T00:34:33Z</dcterms:modified>
</cp:coreProperties>
</file>